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58" r:id="rId3"/>
    <p:sldId id="277" r:id="rId4"/>
    <p:sldId id="275" r:id="rId5"/>
    <p:sldId id="276" r:id="rId6"/>
    <p:sldId id="280" r:id="rId7"/>
    <p:sldId id="262" r:id="rId8"/>
    <p:sldId id="332" r:id="rId9"/>
    <p:sldId id="325" r:id="rId10"/>
    <p:sldId id="264" r:id="rId11"/>
    <p:sldId id="326" r:id="rId12"/>
    <p:sldId id="291" r:id="rId13"/>
    <p:sldId id="293" r:id="rId14"/>
    <p:sldId id="327" r:id="rId15"/>
    <p:sldId id="328" r:id="rId16"/>
    <p:sldId id="295" r:id="rId17"/>
    <p:sldId id="296" r:id="rId18"/>
    <p:sldId id="297" r:id="rId19"/>
    <p:sldId id="333" r:id="rId20"/>
    <p:sldId id="334" r:id="rId21"/>
    <p:sldId id="335" r:id="rId22"/>
    <p:sldId id="300" r:id="rId23"/>
    <p:sldId id="301" r:id="rId24"/>
    <p:sldId id="289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2" r:id="rId35"/>
    <p:sldId id="336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9" r:id="rId45"/>
    <p:sldId id="330" r:id="rId46"/>
    <p:sldId id="323" r:id="rId47"/>
    <p:sldId id="322" r:id="rId48"/>
    <p:sldId id="33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9" autoAdjust="0"/>
    <p:restoredTop sz="79561" autoAdjust="0"/>
  </p:normalViewPr>
  <p:slideViewPr>
    <p:cSldViewPr>
      <p:cViewPr>
        <p:scale>
          <a:sx n="80" d="100"/>
          <a:sy n="80" d="100"/>
        </p:scale>
        <p:origin x="-520" y="6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C40E-864D-4D89-BC57-59AFDC89A83F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88BF-E812-42E7-A5C1-62C9348658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CA" sz="1100" dirty="0" smtClean="0"/>
          </a:p>
          <a:p>
            <a:pPr>
              <a:buFont typeface="Arial" pitchFamily="34" charset="0"/>
              <a:buChar char="•"/>
            </a:pPr>
            <a:endParaRPr lang="en-CA" sz="1100" dirty="0" smtClean="0"/>
          </a:p>
          <a:p>
            <a:pPr>
              <a:buFont typeface="Arial" pitchFamily="34" charset="0"/>
              <a:buChar char="•"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1" i="1" dirty="0" smtClean="0"/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910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88BF-E812-42E7-A5C1-62C934865813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27AD-EDA8-4EBE-A6E8-7081DFE2986B}" type="datetimeFigureOut">
              <a:rPr lang="en-CA" smtClean="0"/>
              <a:pPr/>
              <a:t>05/09/2016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2852-49D0-4375-A90D-30C6A023A1A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 bright="-11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CA" sz="6600" dirty="0" smtClean="0"/>
              <a:t>Antenna Alternatives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Nick Hall-Patch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IRCA-NRC-WTFDA-</a:t>
            </a:r>
            <a:r>
              <a:rPr lang="en-CA" dirty="0" err="1" smtClean="0">
                <a:solidFill>
                  <a:srgbClr val="0070C0"/>
                </a:solidFill>
              </a:rPr>
              <a:t>DecalcoMania</a:t>
            </a:r>
            <a:r>
              <a:rPr lang="en-CA" smtClean="0">
                <a:solidFill>
                  <a:srgbClr val="0070C0"/>
                </a:solidFill>
              </a:rPr>
              <a:t> Convention 2016</a:t>
            </a:r>
            <a:endParaRPr lang="en-CA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300192" y="0"/>
            <a:ext cx="2843808" cy="332656"/>
          </a:xfrm>
        </p:spPr>
        <p:txBody>
          <a:bodyPr>
            <a:noAutofit/>
          </a:bodyPr>
          <a:lstStyle/>
          <a:p>
            <a:r>
              <a:rPr lang="en-CA" sz="1200" b="0" dirty="0" smtClean="0"/>
              <a:t>Antenna Alternatives  -- </a:t>
            </a:r>
            <a:r>
              <a:rPr lang="en-CA" sz="1200" b="0" dirty="0" err="1" smtClean="0"/>
              <a:t>omnidirectional</a:t>
            </a:r>
            <a:endParaRPr lang="en-CA" sz="1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332656"/>
            <a:ext cx="6779096" cy="5721499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Vertical antennas</a:t>
            </a:r>
          </a:p>
          <a:p>
            <a:pPr>
              <a:buNone/>
            </a:pPr>
            <a:r>
              <a:rPr lang="en-CA" sz="2000" dirty="0" smtClean="0"/>
              <a:t>----transformer coupling to </a:t>
            </a:r>
            <a:r>
              <a:rPr lang="en-CA" sz="2000" dirty="0" err="1" smtClean="0"/>
              <a:t>feedline</a:t>
            </a:r>
            <a:r>
              <a:rPr lang="en-CA" sz="2000" dirty="0" smtClean="0"/>
              <a:t> is best, 15 to 30’</a:t>
            </a:r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r>
              <a:rPr lang="en-CA" sz="2400" dirty="0" smtClean="0"/>
              <a:t>advantages:</a:t>
            </a:r>
          </a:p>
          <a:p>
            <a:pPr>
              <a:spcBef>
                <a:spcPts val="600"/>
              </a:spcBef>
            </a:pPr>
            <a:r>
              <a:rPr lang="en-CA" sz="2200" dirty="0" smtClean="0"/>
              <a:t>small footprint</a:t>
            </a:r>
          </a:p>
          <a:p>
            <a:pPr>
              <a:spcBef>
                <a:spcPts val="0"/>
              </a:spcBef>
            </a:pPr>
            <a:r>
              <a:rPr lang="en-CA" sz="2200" dirty="0" smtClean="0"/>
              <a:t>inexpensive and fairly easy to build</a:t>
            </a:r>
          </a:p>
          <a:p>
            <a:pPr>
              <a:spcBef>
                <a:spcPts val="0"/>
              </a:spcBef>
            </a:pPr>
            <a:r>
              <a:rPr lang="en-CA" sz="2200" dirty="0" smtClean="0"/>
              <a:t>broadband</a:t>
            </a:r>
          </a:p>
          <a:p>
            <a:pPr>
              <a:spcBef>
                <a:spcPts val="0"/>
              </a:spcBef>
            </a:pPr>
            <a:r>
              <a:rPr lang="en-CA" sz="2200" dirty="0" smtClean="0"/>
              <a:t>can be quite sensitive</a:t>
            </a:r>
          </a:p>
          <a:p>
            <a:pPr>
              <a:spcBef>
                <a:spcPts val="0"/>
              </a:spcBef>
            </a:pPr>
            <a:r>
              <a:rPr lang="en-CA" sz="2200" dirty="0" smtClean="0"/>
              <a:t>resistant to feeder conducted electrical noise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2400" dirty="0" smtClean="0"/>
              <a:t>disadvantages:</a:t>
            </a:r>
          </a:p>
          <a:p>
            <a:r>
              <a:rPr lang="en-CA" sz="2200" dirty="0" smtClean="0"/>
              <a:t>better sensitivity requires more vertical height</a:t>
            </a:r>
          </a:p>
          <a:p>
            <a:r>
              <a:rPr lang="en-CA" sz="2200" dirty="0" smtClean="0"/>
              <a:t>a better quality ground delivers better signal</a:t>
            </a:r>
          </a:p>
          <a:p>
            <a:endParaRPr lang="en-CA" sz="2200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Active whip</a:t>
            </a:r>
          </a:p>
        </p:txBody>
      </p:sp>
      <p:pic>
        <p:nvPicPr>
          <p:cNvPr id="6" name="Content Placeholder 5" descr="IMG_875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600200"/>
            <a:ext cx="5111750" cy="3833812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mage003_miniw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372200" y="0"/>
            <a:ext cx="2771800" cy="404664"/>
          </a:xfrm>
        </p:spPr>
        <p:txBody>
          <a:bodyPr>
            <a:noAutofit/>
          </a:bodyPr>
          <a:lstStyle/>
          <a:p>
            <a:r>
              <a:rPr lang="en-CA" sz="1200" b="0" dirty="0" smtClean="0"/>
              <a:t>Antenna Alternatives  -- </a:t>
            </a:r>
            <a:r>
              <a:rPr lang="en-CA" sz="1200" b="0" dirty="0" err="1" smtClean="0"/>
              <a:t>omnidirectional</a:t>
            </a:r>
            <a:endParaRPr lang="en-CA" sz="1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2800" dirty="0" smtClean="0"/>
              <a:t>Active whip</a:t>
            </a:r>
          </a:p>
          <a:p>
            <a:pPr>
              <a:buNone/>
            </a:pPr>
            <a:r>
              <a:rPr lang="en-CA" sz="2000" dirty="0" smtClean="0"/>
              <a:t> --usually a small antenna element &lt;4’ long, plus amplifier</a:t>
            </a:r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r>
              <a:rPr lang="en-CA" sz="2400" dirty="0" smtClean="0"/>
              <a:t>advantages: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small footprint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does not need a ground connection for operation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broadband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sensitive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can be homebrewed</a:t>
            </a:r>
          </a:p>
          <a:p>
            <a:pPr>
              <a:buNone/>
            </a:pPr>
            <a:endParaRPr lang="en-CA" sz="2200" dirty="0" smtClean="0"/>
          </a:p>
          <a:p>
            <a:pPr>
              <a:buNone/>
            </a:pPr>
            <a:endParaRPr lang="en-CA" sz="2200" dirty="0" smtClean="0"/>
          </a:p>
          <a:p>
            <a:pPr>
              <a:buNone/>
            </a:pPr>
            <a:r>
              <a:rPr lang="en-CA" sz="2400" dirty="0" smtClean="0"/>
              <a:t>disadvantages: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requires  placement away from nearby objects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generally sensitive to local electrical noise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trade off between sensitivity and strong signal handling</a:t>
            </a:r>
          </a:p>
          <a:p>
            <a:pPr>
              <a:spcBef>
                <a:spcPts val="400"/>
              </a:spcBef>
            </a:pPr>
            <a:r>
              <a:rPr lang="en-CA" sz="2400" dirty="0" smtClean="0"/>
              <a:t>can be costly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mage003_miniwhip.jpg"/>
          <p:cNvPicPr>
            <a:picLocks noChangeAspect="1"/>
          </p:cNvPicPr>
          <p:nvPr/>
        </p:nvPicPr>
        <p:blipFill>
          <a:blip r:embed="rId4" cstate="print">
            <a:lum bright="33000" contrast="-62000"/>
          </a:blip>
          <a:stretch>
            <a:fillRect/>
          </a:stretch>
        </p:blipFill>
        <p:spPr>
          <a:xfrm>
            <a:off x="6660232" y="404664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0192" y="0"/>
            <a:ext cx="266429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bidirectional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7128792" cy="504056"/>
          </a:xfrm>
        </p:spPr>
        <p:txBody>
          <a:bodyPr>
            <a:noAutofit/>
          </a:bodyPr>
          <a:lstStyle/>
          <a:p>
            <a:r>
              <a:rPr lang="en-CA" sz="2400" dirty="0" smtClean="0"/>
              <a:t>Bidirectional antennas</a:t>
            </a:r>
            <a:endParaRPr lang="en-US" sz="2400" dirty="0" smtClean="0"/>
          </a:p>
          <a:p>
            <a:endParaRPr lang="en-CA" sz="2400" dirty="0" smtClean="0"/>
          </a:p>
          <a:p>
            <a:pPr lvl="1">
              <a:buFont typeface="Wingdings" pitchFamily="2" charset="2"/>
              <a:buChar char="Ø"/>
            </a:pPr>
            <a:r>
              <a:rPr lang="en-CA" sz="2200" dirty="0" smtClean="0"/>
              <a:t>For the home user, these are likely to be loop antennas</a:t>
            </a:r>
          </a:p>
          <a:p>
            <a:pPr>
              <a:buFont typeface="Arial" pitchFamily="34" charset="0"/>
              <a:buChar char="•"/>
            </a:pPr>
            <a:endParaRPr lang="en-CA" sz="2200" dirty="0"/>
          </a:p>
        </p:txBody>
      </p:sp>
      <p:pic>
        <p:nvPicPr>
          <p:cNvPr id="4" name="Picture 3" descr="edgewound_reception tuned loop_cle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6619875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5949280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2200" dirty="0" smtClean="0"/>
              <a:t>used for </a:t>
            </a:r>
            <a:r>
              <a:rPr lang="en-CA" sz="2200" dirty="0" err="1" smtClean="0"/>
              <a:t>nulling</a:t>
            </a:r>
            <a:r>
              <a:rPr lang="en-CA" sz="2200" dirty="0" smtClean="0"/>
              <a:t> interfering stations, but also for direction finding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Bidirectional antennas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92089"/>
          </a:xfrm>
        </p:spPr>
        <p:txBody>
          <a:bodyPr>
            <a:normAutofit lnSpcReduction="10000"/>
          </a:bodyPr>
          <a:lstStyle/>
          <a:p>
            <a:pPr marL="0" lvl="1"/>
            <a:endParaRPr lang="en-CA" sz="2200" dirty="0" smtClean="0"/>
          </a:p>
          <a:p>
            <a:pPr marL="0" lvl="1" algn="ctr"/>
            <a:r>
              <a:rPr lang="en-CA" sz="2200" dirty="0" smtClean="0"/>
              <a:t>tuned loop antennas</a:t>
            </a:r>
          </a:p>
          <a:p>
            <a:endParaRPr lang="en-US" dirty="0"/>
          </a:p>
        </p:txBody>
      </p:sp>
      <p:pic>
        <p:nvPicPr>
          <p:cNvPr id="10" name="Content Placeholder 9" descr="sanserin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167" b="27469"/>
          <a:stretch>
            <a:fillRect/>
          </a:stretch>
        </p:blipFill>
        <p:spPr>
          <a:xfrm>
            <a:off x="395536" y="2060848"/>
            <a:ext cx="3669804" cy="249775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55976" y="1340768"/>
            <a:ext cx="4041775" cy="432048"/>
          </a:xfrm>
        </p:spPr>
        <p:txBody>
          <a:bodyPr/>
          <a:lstStyle/>
          <a:p>
            <a:pPr lvl="1"/>
            <a:r>
              <a:rPr lang="en-CA" sz="2200" dirty="0" smtClean="0"/>
              <a:t>broadband loop antennas</a:t>
            </a:r>
          </a:p>
        </p:txBody>
      </p:sp>
      <p:pic>
        <p:nvPicPr>
          <p:cNvPr id="11" name="Content Placeholder 10" descr="broadband loop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872215"/>
            <a:ext cx="4041775" cy="3866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tuned loop antennas 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pPr algn="ctr"/>
            <a:r>
              <a:rPr lang="en-CA" dirty="0" smtClean="0"/>
              <a:t>ferrite-core</a:t>
            </a:r>
            <a:endParaRPr lang="en-US" dirty="0"/>
          </a:p>
        </p:txBody>
      </p:sp>
      <p:pic>
        <p:nvPicPr>
          <p:cNvPr id="10" name="Content Placeholder 9" descr="quantum loop-fu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2414600" cy="284117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/>
          <a:lstStyle/>
          <a:p>
            <a:pPr algn="ctr"/>
            <a:r>
              <a:rPr lang="en-CA" dirty="0" smtClean="0"/>
              <a:t>air-core</a:t>
            </a:r>
            <a:endParaRPr lang="en-US" dirty="0"/>
          </a:p>
        </p:txBody>
      </p:sp>
      <p:pic>
        <p:nvPicPr>
          <p:cNvPr id="11" name="Content Placeholder 10" descr="Loop_80_Litz_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b="21545"/>
          <a:stretch>
            <a:fillRect/>
          </a:stretch>
        </p:blipFill>
        <p:spPr>
          <a:xfrm>
            <a:off x="4774623" y="1628800"/>
            <a:ext cx="3854882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7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0192" y="0"/>
            <a:ext cx="2843808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bidirectional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smtClean="0"/>
              <a:t>tuned loop </a:t>
            </a:r>
          </a:p>
          <a:p>
            <a:endParaRPr lang="en-CA" sz="2400" dirty="0" smtClean="0"/>
          </a:p>
          <a:p>
            <a:r>
              <a:rPr lang="en-CA" sz="2400" dirty="0" smtClean="0"/>
              <a:t>advantages: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small footprint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small enough to be used indoors, particularly ferrite-core loops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surprisingly good sensitivity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can rotate to find direction of a signal or to null out interference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home construction possible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r>
              <a:rPr lang="en-CA" sz="2400" dirty="0" smtClean="0"/>
              <a:t>Tuned loop disadvantages: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 single frequency tuning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 is sensitive to local electrical noise in nearby residential wiring</a:t>
            </a:r>
            <a:endParaRPr lang="en-CA" sz="20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bidirectional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8892480" cy="504056"/>
          </a:xfrm>
        </p:spPr>
        <p:txBody>
          <a:bodyPr>
            <a:noAutofit/>
          </a:bodyPr>
          <a:lstStyle/>
          <a:p>
            <a:pPr algn="ctr"/>
            <a:r>
              <a:rPr lang="en-CA" sz="2400" dirty="0" smtClean="0"/>
              <a:t>Broadband loop antennas</a:t>
            </a:r>
          </a:p>
          <a:p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</p:txBody>
      </p:sp>
      <p:pic>
        <p:nvPicPr>
          <p:cNvPr id="4" name="Picture 3" descr="LoopPerch-228x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096344" cy="3096344"/>
          </a:xfrm>
          <a:prstGeom prst="rect">
            <a:avLst/>
          </a:prstGeom>
        </p:spPr>
      </p:pic>
      <p:pic>
        <p:nvPicPr>
          <p:cNvPr id="5" name="Picture 4" descr="IMG_8601a.jpg"/>
          <p:cNvPicPr>
            <a:picLocks noChangeAspect="1"/>
          </p:cNvPicPr>
          <p:nvPr/>
        </p:nvPicPr>
        <p:blipFill>
          <a:blip r:embed="rId4" cstate="print"/>
          <a:srcRect l="11241" t="26006" r="20930" b="16778"/>
          <a:stretch>
            <a:fillRect/>
          </a:stretch>
        </p:blipFill>
        <p:spPr>
          <a:xfrm>
            <a:off x="3491880" y="2492896"/>
            <a:ext cx="489422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224" y="0"/>
            <a:ext cx="255577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bidirectional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8640960" cy="5976664"/>
          </a:xfrm>
        </p:spPr>
        <p:txBody>
          <a:bodyPr>
            <a:noAutofit/>
          </a:bodyPr>
          <a:lstStyle/>
          <a:p>
            <a:r>
              <a:rPr lang="en-CA" sz="2400" dirty="0" smtClean="0"/>
              <a:t>Broadband loop </a:t>
            </a:r>
          </a:p>
          <a:p>
            <a:endParaRPr lang="en-CA" sz="2400" dirty="0" smtClean="0"/>
          </a:p>
          <a:p>
            <a:r>
              <a:rPr lang="en-CA" sz="2400" dirty="0" smtClean="0"/>
              <a:t>advantages: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wideband response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inexpensive home construction is possible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can be mounted near the ground, and draped over foliage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can be positioned  to null interference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can be placed away from noise sources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relatively insensitive to local noise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r>
              <a:rPr lang="en-CA" sz="2400" dirty="0" smtClean="0"/>
              <a:t>disadvantages: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low signal output, often requires preamplifier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need to be aware of nulls when placing antenna</a:t>
            </a:r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0"/>
            <a:ext cx="291581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640960" cy="6120680"/>
          </a:xfrm>
        </p:spPr>
        <p:txBody>
          <a:bodyPr>
            <a:noAutofit/>
          </a:bodyPr>
          <a:lstStyle/>
          <a:p>
            <a:r>
              <a:rPr lang="en-CA" sz="2400" dirty="0" smtClean="0"/>
              <a:t>unidirectional antennas</a:t>
            </a:r>
          </a:p>
          <a:p>
            <a:r>
              <a:rPr lang="en-CA" sz="2400" dirty="0" smtClean="0"/>
              <a:t>	--choices?</a:t>
            </a:r>
          </a:p>
          <a:p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Narrow lobe in just one direction</a:t>
            </a:r>
          </a:p>
          <a:p>
            <a:pPr marL="914400" lvl="1" indent="-457200">
              <a:buFont typeface="+mj-lt"/>
              <a:buAutoNum type="arabicPeriod"/>
            </a:pPr>
            <a:endParaRPr lang="en-CA" sz="22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</p:txBody>
      </p:sp>
      <p:pic>
        <p:nvPicPr>
          <p:cNvPr id="7" name="Picture 6" descr="sharp patt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32480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92280" y="0"/>
            <a:ext cx="2051720" cy="332656"/>
          </a:xfrm>
        </p:spPr>
        <p:txBody>
          <a:bodyPr>
            <a:normAutofit/>
          </a:bodyPr>
          <a:lstStyle/>
          <a:p>
            <a:r>
              <a:rPr lang="en-CA" sz="1200" b="0" dirty="0" smtClean="0"/>
              <a:t>Antenna Alternatives</a:t>
            </a:r>
            <a:endParaRPr lang="en-CA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548680"/>
            <a:ext cx="4680520" cy="158417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An alternative to THE antenna:</a:t>
            </a:r>
          </a:p>
          <a:p>
            <a:endParaRPr lang="en-CA" sz="2400" dirty="0" smtClean="0"/>
          </a:p>
          <a:p>
            <a:r>
              <a:rPr lang="en-CA" sz="2400" dirty="0" smtClean="0"/>
              <a:t>The Double </a:t>
            </a:r>
            <a:r>
              <a:rPr lang="en-CA" sz="2400" dirty="0" err="1" smtClean="0"/>
              <a:t>Kaz</a:t>
            </a:r>
            <a:r>
              <a:rPr lang="en-CA" sz="2400" dirty="0" smtClean="0"/>
              <a:t> (DKaz)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28184" y="1988840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i="1" dirty="0" smtClean="0"/>
              <a:t>good directivity within a limited space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0"/>
            <a:ext cx="291581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640960" cy="6120680"/>
          </a:xfrm>
        </p:spPr>
        <p:txBody>
          <a:bodyPr>
            <a:noAutofit/>
          </a:bodyPr>
          <a:lstStyle/>
          <a:p>
            <a:r>
              <a:rPr lang="en-CA" sz="2400" dirty="0" smtClean="0"/>
              <a:t>unidirectional antennas</a:t>
            </a:r>
          </a:p>
          <a:p>
            <a:r>
              <a:rPr lang="en-CA" sz="2400" dirty="0" smtClean="0"/>
              <a:t>	--choices?</a:t>
            </a:r>
          </a:p>
          <a:p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</a:rPr>
              <a:t>Narrow lobe in just one direction</a:t>
            </a:r>
          </a:p>
          <a:p>
            <a:pPr marL="914400" lvl="1" indent="-457200">
              <a:buFont typeface="+mj-lt"/>
              <a:buAutoNum type="arabicPeriod"/>
            </a:pPr>
            <a:endParaRPr lang="en-CA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Broad front lobe, broad rear null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</p:txBody>
      </p:sp>
      <p:pic>
        <p:nvPicPr>
          <p:cNvPr id="9" name="Picture 8" descr="DKaz pattern.png"/>
          <p:cNvPicPr>
            <a:picLocks noChangeAspect="1"/>
          </p:cNvPicPr>
          <p:nvPr/>
        </p:nvPicPr>
        <p:blipFill>
          <a:blip r:embed="rId3" cstate="print">
            <a:lum bright="-30000" contrast="56000"/>
          </a:blip>
          <a:stretch>
            <a:fillRect/>
          </a:stretch>
        </p:blipFill>
        <p:spPr>
          <a:xfrm>
            <a:off x="5436096" y="908719"/>
            <a:ext cx="3123806" cy="288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0"/>
            <a:ext cx="291581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640960" cy="6120680"/>
          </a:xfrm>
        </p:spPr>
        <p:txBody>
          <a:bodyPr>
            <a:noAutofit/>
          </a:bodyPr>
          <a:lstStyle/>
          <a:p>
            <a:r>
              <a:rPr lang="en-CA" sz="2400" dirty="0" smtClean="0"/>
              <a:t>unidirectional antennas</a:t>
            </a:r>
          </a:p>
          <a:p>
            <a:r>
              <a:rPr lang="en-CA" sz="2400" dirty="0" smtClean="0"/>
              <a:t>	--choices?</a:t>
            </a:r>
          </a:p>
          <a:p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</a:rPr>
              <a:t>Narrow lobe in just one direction</a:t>
            </a:r>
          </a:p>
          <a:p>
            <a:pPr marL="914400" lvl="1" indent="-457200"/>
            <a:endParaRPr lang="en-CA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>
                <a:solidFill>
                  <a:schemeClr val="bg1">
                    <a:lumMod val="75000"/>
                  </a:schemeClr>
                </a:solidFill>
              </a:rPr>
              <a:t>Broad front lobe, broad rear null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Sharp null in one direction, broad lobe in other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2400" dirty="0" smtClean="0"/>
          </a:p>
          <a:p>
            <a:r>
              <a:rPr lang="en-CA" sz="2400" i="1" dirty="0" smtClean="0"/>
              <a:t>At least one of the above criteria can be provided by a family of unidirectional antennas, the “non-resonant terminated loop” </a:t>
            </a:r>
          </a:p>
        </p:txBody>
      </p:sp>
      <p:pic>
        <p:nvPicPr>
          <p:cNvPr id="7" name="Picture 6" descr="termloop pattern.png"/>
          <p:cNvPicPr>
            <a:picLocks noChangeAspect="1"/>
          </p:cNvPicPr>
          <p:nvPr/>
        </p:nvPicPr>
        <p:blipFill>
          <a:blip r:embed="rId3" cstate="print">
            <a:lum bright="-30000" contrast="56000"/>
          </a:blip>
          <a:srcRect b="3687"/>
          <a:stretch>
            <a:fillRect/>
          </a:stretch>
        </p:blipFill>
        <p:spPr>
          <a:xfrm>
            <a:off x="5652120" y="692696"/>
            <a:ext cx="296347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0"/>
            <a:ext cx="2736304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400" dirty="0" smtClean="0"/>
              <a:t>non-resonant terminated loops:</a:t>
            </a:r>
          </a:p>
          <a:p>
            <a:endParaRPr lang="en-CA" sz="24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Ewe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K9AY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Flag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err="1" smtClean="0"/>
              <a:t>Kaz</a:t>
            </a:r>
            <a:r>
              <a:rPr lang="en-CA" sz="2200" dirty="0" smtClean="0"/>
              <a:t>  / terminated delta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Conti  “</a:t>
            </a:r>
            <a:r>
              <a:rPr lang="en-CA" sz="2200" dirty="0" err="1" smtClean="0"/>
              <a:t>superloop</a:t>
            </a:r>
            <a:r>
              <a:rPr lang="en-CA" sz="2200" dirty="0" smtClean="0"/>
              <a:t>” 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r>
              <a:rPr lang="en-CA" sz="2000" dirty="0" smtClean="0"/>
              <a:t>---</a:t>
            </a:r>
            <a:r>
              <a:rPr lang="en-CA" sz="2000" i="1" dirty="0" smtClean="0"/>
              <a:t>these are mostly refinements of Earl Cunningham’s Pennant antenna derived  from Floyd Koontz’ Ewe antenna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 bright="-32000" contrast="53000"/>
          </a:blip>
          <a:srcRect l="38942" t="9402" r="26122" b="34188"/>
          <a:stretch>
            <a:fillRect/>
          </a:stretch>
        </p:blipFill>
        <p:spPr bwMode="auto">
          <a:xfrm>
            <a:off x="4788024" y="1268760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4168" y="0"/>
            <a:ext cx="3059832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400" dirty="0" smtClean="0"/>
              <a:t>non-resonant terminated loops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fit in a city lot, though can be somewhat larger</a:t>
            </a:r>
          </a:p>
          <a:p>
            <a:pPr lvl="1">
              <a:buFont typeface="Arial" pitchFamily="34" charset="0"/>
              <a:buChar char="•"/>
            </a:pPr>
            <a:endParaRPr lang="en-CA" sz="22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are terminated with approximately 1k</a:t>
            </a:r>
            <a:r>
              <a:rPr lang="el-GR" sz="2200" dirty="0" smtClean="0"/>
              <a:t>Ω</a:t>
            </a:r>
            <a:r>
              <a:rPr lang="en-CA" sz="2200" dirty="0" smtClean="0"/>
              <a:t> resistance opposite the signal take-off point</a:t>
            </a:r>
          </a:p>
          <a:p>
            <a:pPr lvl="1">
              <a:buFont typeface="Arial" pitchFamily="34" charset="0"/>
              <a:buChar char="•"/>
            </a:pPr>
            <a:endParaRPr lang="en-CA" sz="22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termination faces towards direction of null</a:t>
            </a:r>
          </a:p>
          <a:p>
            <a:pPr lvl="1">
              <a:buFont typeface="Arial" pitchFamily="34" charset="0"/>
              <a:buChar char="•"/>
            </a:pPr>
            <a:endParaRPr lang="en-CA" sz="22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termination can be variable and remotely controllable</a:t>
            </a:r>
          </a:p>
          <a:p>
            <a:pPr lvl="1">
              <a:buFont typeface="Arial" pitchFamily="34" charset="0"/>
              <a:buChar char="•"/>
            </a:pPr>
            <a:endParaRPr lang="en-CA" sz="22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signal take-off is via transformer or preamplifier</a:t>
            </a:r>
          </a:p>
          <a:p>
            <a:pPr lvl="1">
              <a:buFont typeface="Arial" pitchFamily="34" charset="0"/>
              <a:buChar char="•"/>
            </a:pPr>
            <a:endParaRPr lang="en-CA" sz="2200" dirty="0" smtClean="0"/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are </a:t>
            </a:r>
            <a:r>
              <a:rPr lang="en-CA" sz="2200" dirty="0" err="1" smtClean="0"/>
              <a:t>broadbanded</a:t>
            </a:r>
            <a:endParaRPr lang="en-CA" sz="22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The “Ewe”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877272"/>
            <a:ext cx="3008313" cy="24889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ew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81015"/>
            <a:ext cx="8219256" cy="4561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7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28184" y="0"/>
            <a:ext cx="2915816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smtClean="0"/>
              <a:t>Ewe</a:t>
            </a:r>
          </a:p>
          <a:p>
            <a:endParaRPr lang="en-CA" sz="2200" dirty="0" smtClean="0"/>
          </a:p>
          <a:p>
            <a:endParaRPr lang="en-CA" sz="2200" dirty="0" smtClean="0"/>
          </a:p>
          <a:p>
            <a:r>
              <a:rPr lang="en-CA" sz="2400" dirty="0" smtClean="0"/>
              <a:t>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strongest signal output for its size of all the unidirectional antennas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simple construction for the </a:t>
            </a:r>
            <a:r>
              <a:rPr lang="en-CA" sz="2200" dirty="0" err="1" smtClean="0"/>
              <a:t>homebrewer</a:t>
            </a:r>
            <a:r>
              <a:rPr lang="en-CA" sz="2200" dirty="0" smtClean="0"/>
              <a:t> </a:t>
            </a:r>
          </a:p>
          <a:p>
            <a:endParaRPr lang="en-CA" sz="2400" dirty="0" smtClean="0"/>
          </a:p>
          <a:p>
            <a:r>
              <a:rPr lang="en-CA" sz="2400" dirty="0" smtClean="0"/>
              <a:t>disadvantages: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requires two vertical supports and two ground rods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needs a good ground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1800201" cy="56366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 K9AY</a:t>
            </a:r>
            <a:endParaRPr lang="en-US" sz="28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K9AY bett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482896"/>
            <a:ext cx="6923112" cy="543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smtClean="0"/>
              <a:t>K9AY</a:t>
            </a:r>
          </a:p>
          <a:p>
            <a:endParaRPr lang="en-CA" sz="2200" dirty="0" smtClean="0"/>
          </a:p>
          <a:p>
            <a:r>
              <a:rPr lang="en-CA" sz="2400" dirty="0" smtClean="0"/>
              <a:t>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single vertical support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small footprint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can be homebrewed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a crossed pair can provide a multi-directional array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array is commercially available</a:t>
            </a:r>
          </a:p>
          <a:p>
            <a:endParaRPr lang="en-CA" sz="2400" dirty="0" smtClean="0"/>
          </a:p>
          <a:p>
            <a:r>
              <a:rPr lang="en-CA" sz="2400" dirty="0" smtClean="0"/>
              <a:t>disadvantages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needs a good ground or multiple radials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likely needs a preamplifier for MW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array is fairly complex if home built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70767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 Flag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877272"/>
            <a:ext cx="3008313" cy="248891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lag_a.png"/>
          <p:cNvPicPr>
            <a:picLocks noChangeAspect="1"/>
          </p:cNvPicPr>
          <p:nvPr/>
        </p:nvPicPr>
        <p:blipFill>
          <a:blip r:embed="rId3" cstate="print"/>
          <a:srcRect t="12442"/>
          <a:stretch>
            <a:fillRect/>
          </a:stretch>
        </p:blipFill>
        <p:spPr>
          <a:xfrm>
            <a:off x="0" y="1268760"/>
            <a:ext cx="9144000" cy="503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4168" y="0"/>
            <a:ext cx="3059832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smtClean="0"/>
              <a:t>Flag</a:t>
            </a:r>
          </a:p>
          <a:p>
            <a:endParaRPr lang="en-CA" sz="2200" dirty="0" smtClean="0"/>
          </a:p>
          <a:p>
            <a:r>
              <a:rPr lang="en-CA" sz="2400" dirty="0" smtClean="0"/>
              <a:t>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better signal output compared with a delta with the same linear footprint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fairly easily homebrewed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no grounding required</a:t>
            </a:r>
          </a:p>
          <a:p>
            <a:endParaRPr lang="en-CA" sz="2400" dirty="0" smtClean="0"/>
          </a:p>
          <a:p>
            <a:r>
              <a:rPr lang="en-CA" sz="2400" dirty="0" smtClean="0"/>
              <a:t>disadvantages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two vertical supports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termination and output </a:t>
            </a:r>
            <a:r>
              <a:rPr lang="en-CA" sz="2200" dirty="0" err="1" smtClean="0"/>
              <a:t>feedline</a:t>
            </a:r>
            <a:r>
              <a:rPr lang="en-CA" sz="2200" dirty="0" smtClean="0"/>
              <a:t> are halfway up the vertical elements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80" y="0"/>
            <a:ext cx="2051720" cy="332656"/>
          </a:xfrm>
        </p:spPr>
        <p:txBody>
          <a:bodyPr>
            <a:noAutofit/>
          </a:bodyPr>
          <a:lstStyle/>
          <a:p>
            <a:r>
              <a:rPr lang="en-CA" sz="1200" b="0" dirty="0" smtClean="0"/>
              <a:t>Antenna Alternatives</a:t>
            </a:r>
            <a:endParaRPr lang="en-CA" sz="1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5805264"/>
            <a:ext cx="5616624" cy="576064"/>
          </a:xfrm>
        </p:spPr>
        <p:txBody>
          <a:bodyPr>
            <a:noAutofit/>
          </a:bodyPr>
          <a:lstStyle/>
          <a:p>
            <a:r>
              <a:rPr lang="en-CA" sz="3200" dirty="0" smtClean="0"/>
              <a:t>So, what’s the alternative?</a:t>
            </a:r>
            <a:endParaRPr lang="en-CA" sz="3200" dirty="0"/>
          </a:p>
        </p:txBody>
      </p:sp>
      <p:pic>
        <p:nvPicPr>
          <p:cNvPr id="8" name="Picture Placeholder 7" descr="big vert_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5" r="65"/>
          <a:stretch>
            <a:fillRect/>
          </a:stretch>
        </p:blipFill>
        <p:spPr>
          <a:xfrm>
            <a:off x="539552" y="476672"/>
            <a:ext cx="2122785" cy="1592089"/>
          </a:xfrm>
        </p:spPr>
      </p:pic>
      <p:pic>
        <p:nvPicPr>
          <p:cNvPr id="9" name="Picture 8" descr="IMG_8582d.jpg"/>
          <p:cNvPicPr>
            <a:picLocks noChangeAspect="1"/>
          </p:cNvPicPr>
          <p:nvPr/>
        </p:nvPicPr>
        <p:blipFill>
          <a:blip r:embed="rId4" cstate="print"/>
          <a:srcRect l="5336" r="9295"/>
          <a:stretch>
            <a:fillRect/>
          </a:stretch>
        </p:blipFill>
        <p:spPr>
          <a:xfrm>
            <a:off x="2195736" y="476672"/>
            <a:ext cx="2827951" cy="1944216"/>
          </a:xfrm>
          <a:prstGeom prst="rect">
            <a:avLst/>
          </a:prstGeom>
        </p:spPr>
      </p:pic>
      <p:pic>
        <p:nvPicPr>
          <p:cNvPr id="11" name="Picture 10" descr="IMG_860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76672"/>
            <a:ext cx="2553748" cy="3404997"/>
          </a:xfrm>
          <a:prstGeom prst="rect">
            <a:avLst/>
          </a:prstGeom>
        </p:spPr>
      </p:pic>
      <p:pic>
        <p:nvPicPr>
          <p:cNvPr id="12" name="Picture 11" descr="Kiwa loop.png"/>
          <p:cNvPicPr>
            <a:picLocks noChangeAspect="1"/>
          </p:cNvPicPr>
          <p:nvPr/>
        </p:nvPicPr>
        <p:blipFill>
          <a:blip r:embed="rId6" cstate="print"/>
          <a:srcRect r="15152"/>
          <a:stretch>
            <a:fillRect/>
          </a:stretch>
        </p:blipFill>
        <p:spPr>
          <a:xfrm>
            <a:off x="467545" y="2420888"/>
            <a:ext cx="2016223" cy="1739091"/>
          </a:xfrm>
          <a:prstGeom prst="rect">
            <a:avLst/>
          </a:prstGeom>
        </p:spPr>
      </p:pic>
      <p:pic>
        <p:nvPicPr>
          <p:cNvPr id="13" name="Picture 12" descr="IMG_8752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365104"/>
            <a:ext cx="2555776" cy="1916832"/>
          </a:xfrm>
          <a:prstGeom prst="rect">
            <a:avLst/>
          </a:prstGeom>
        </p:spPr>
      </p:pic>
      <p:pic>
        <p:nvPicPr>
          <p:cNvPr id="16" name="Picture 15" descr="IMG_8827.JPG"/>
          <p:cNvPicPr>
            <a:picLocks noChangeAspect="1"/>
          </p:cNvPicPr>
          <p:nvPr/>
        </p:nvPicPr>
        <p:blipFill>
          <a:blip r:embed="rId8" cstate="print"/>
          <a:srcRect t="19372" r="9595"/>
          <a:stretch>
            <a:fillRect/>
          </a:stretch>
        </p:blipFill>
        <p:spPr>
          <a:xfrm>
            <a:off x="2555776" y="2636912"/>
            <a:ext cx="2278060" cy="2708919"/>
          </a:xfrm>
          <a:prstGeom prst="rect">
            <a:avLst/>
          </a:prstGeom>
        </p:spPr>
      </p:pic>
      <p:pic>
        <p:nvPicPr>
          <p:cNvPr id="17" name="Picture 16" descr="IMG_8816.JPG"/>
          <p:cNvPicPr>
            <a:picLocks noChangeAspect="1"/>
          </p:cNvPicPr>
          <p:nvPr/>
        </p:nvPicPr>
        <p:blipFill>
          <a:blip r:embed="rId9" cstate="print"/>
          <a:srcRect l="15172"/>
          <a:stretch>
            <a:fillRect/>
          </a:stretch>
        </p:blipFill>
        <p:spPr>
          <a:xfrm>
            <a:off x="4644008" y="3861048"/>
            <a:ext cx="1710291" cy="1512168"/>
          </a:xfrm>
          <a:prstGeom prst="rect">
            <a:avLst/>
          </a:prstGeom>
        </p:spPr>
      </p:pic>
      <p:pic>
        <p:nvPicPr>
          <p:cNvPr id="18" name="Picture 17" descr="LoopPerch-228x2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3861048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34880" cy="491654"/>
          </a:xfrm>
        </p:spPr>
        <p:txBody>
          <a:bodyPr>
            <a:normAutofit fontScale="90000"/>
          </a:bodyPr>
          <a:lstStyle/>
          <a:p>
            <a:r>
              <a:rPr lang="en-CA" sz="2800" dirty="0" smtClean="0"/>
              <a:t>The “</a:t>
            </a:r>
            <a:r>
              <a:rPr lang="en-CA" sz="2800" dirty="0" err="1" smtClean="0"/>
              <a:t>Kaz</a:t>
            </a:r>
            <a:r>
              <a:rPr lang="en-CA" sz="2800" dirty="0" smtClean="0"/>
              <a:t>” / terminated delta</a:t>
            </a:r>
            <a:endParaRPr lang="en-US" sz="2800" dirty="0"/>
          </a:p>
        </p:txBody>
      </p:sp>
      <p:pic>
        <p:nvPicPr>
          <p:cNvPr id="6" name="Content Placeholder 5" descr="kaz sma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786"/>
          <a:stretch>
            <a:fillRect/>
          </a:stretch>
        </p:blipFill>
        <p:spPr>
          <a:xfrm>
            <a:off x="467544" y="1196752"/>
            <a:ext cx="7977158" cy="4544558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2160" y="0"/>
            <a:ext cx="3131840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err="1" smtClean="0"/>
              <a:t>Kaz</a:t>
            </a:r>
            <a:r>
              <a:rPr lang="en-CA" sz="2800" dirty="0" smtClean="0"/>
              <a:t> /terminated delta</a:t>
            </a:r>
          </a:p>
          <a:p>
            <a:endParaRPr lang="en-CA" sz="2200" dirty="0" smtClean="0"/>
          </a:p>
          <a:p>
            <a:r>
              <a:rPr lang="en-CA" sz="2400" dirty="0" smtClean="0"/>
              <a:t>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single vertical support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no grounding required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easily scaled up or down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easily homebrewed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easily assembled and taken down</a:t>
            </a:r>
          </a:p>
          <a:p>
            <a:endParaRPr lang="en-CA" sz="2400" dirty="0" smtClean="0"/>
          </a:p>
          <a:p>
            <a:r>
              <a:rPr lang="en-CA" sz="2400" dirty="0" smtClean="0"/>
              <a:t>disadvantage: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slightly lower output signal for same footprint compared with Flag or Ewe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116205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 Conti “</a:t>
            </a:r>
            <a:r>
              <a:rPr lang="en-CA" sz="2800" dirty="0" err="1" smtClean="0"/>
              <a:t>Superloop</a:t>
            </a:r>
            <a:r>
              <a:rPr lang="en-CA" sz="2800" dirty="0" smtClean="0"/>
              <a:t>”</a:t>
            </a:r>
            <a:endParaRPr lang="en-US" sz="2800" dirty="0"/>
          </a:p>
        </p:txBody>
      </p:sp>
      <p:pic>
        <p:nvPicPr>
          <p:cNvPr id="7" name="Content Placeholder 6" descr="superlo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19385"/>
            <a:ext cx="8219256" cy="4173245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6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unidirectional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800" dirty="0" smtClean="0"/>
              <a:t>Conti  “</a:t>
            </a:r>
            <a:r>
              <a:rPr lang="en-CA" sz="2800" dirty="0" err="1" smtClean="0"/>
              <a:t>Superloop</a:t>
            </a:r>
            <a:r>
              <a:rPr lang="en-CA" sz="2800" dirty="0" smtClean="0"/>
              <a:t>” </a:t>
            </a:r>
          </a:p>
          <a:p>
            <a:endParaRPr lang="en-CA" sz="2200" dirty="0" smtClean="0"/>
          </a:p>
          <a:p>
            <a:r>
              <a:rPr lang="en-CA" sz="2400" dirty="0" smtClean="0"/>
              <a:t>advantages: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not ground dependent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easily scaled up or down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easily homebrewed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fairly easily assembled and taken down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signal output higher than a delta with the same linear footprint</a:t>
            </a:r>
          </a:p>
          <a:p>
            <a:endParaRPr lang="en-CA" sz="2400" dirty="0" smtClean="0"/>
          </a:p>
          <a:p>
            <a:r>
              <a:rPr lang="en-CA" sz="2400" dirty="0" smtClean="0"/>
              <a:t>disadvantages: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slightly lower output signal for same footprint compared with Ewe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two vertical supports required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56176" y="0"/>
            <a:ext cx="2987824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760640"/>
          </a:xfrm>
        </p:spPr>
        <p:txBody>
          <a:bodyPr>
            <a:noAutofit/>
          </a:bodyPr>
          <a:lstStyle/>
          <a:p>
            <a:r>
              <a:rPr lang="en-CA" sz="2600" b="1" i="1" dirty="0" smtClean="0"/>
              <a:t>Is a non-resonant terminated loop an alternative to a DKaz?</a:t>
            </a:r>
          </a:p>
          <a:p>
            <a:endParaRPr lang="en-CA" sz="2200" dirty="0" smtClean="0"/>
          </a:p>
          <a:p>
            <a:r>
              <a:rPr lang="en-CA" sz="2400" dirty="0" smtClean="0"/>
              <a:t>All non-resonant terminated loops give much the same depth of nulls to stations off the back end of the antenna.  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These  nulls are in the range of 10-25dB, sometimes even deeper, depending on termination resistance and depending on how far skewed away is the null from directly off the back of the loop</a:t>
            </a:r>
          </a:p>
          <a:p>
            <a:endParaRPr lang="en-CA" sz="2400" dirty="0" smtClean="0"/>
          </a:p>
          <a:p>
            <a:r>
              <a:rPr lang="en-CA" sz="2400" dirty="0" smtClean="0"/>
              <a:t>Also, signal strengths off the front end of these loops are within a couple of dB  of what a DKaz can deliver.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i="1" dirty="0" smtClean="0"/>
              <a:t>So, how good are they compared to a DKaz?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 really?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8640960" cy="5976664"/>
          </a:xfrm>
        </p:spPr>
        <p:txBody>
          <a:bodyPr>
            <a:noAutofit/>
          </a:bodyPr>
          <a:lstStyle/>
          <a:p>
            <a:r>
              <a:rPr lang="en-CA" sz="2200" b="1" i="1" dirty="0" smtClean="0"/>
              <a:t>Is a non-resonant terminated loop an alternative to a DKaz?</a:t>
            </a:r>
          </a:p>
        </p:txBody>
      </p:sp>
      <p:pic>
        <p:nvPicPr>
          <p:cNvPr id="7" name="Picture 6" descr="DKAz schema.png"/>
          <p:cNvPicPr>
            <a:picLocks noChangeAspect="1"/>
          </p:cNvPicPr>
          <p:nvPr/>
        </p:nvPicPr>
        <p:blipFill>
          <a:blip r:embed="rId3" cstate="print"/>
          <a:srcRect t="21016" r="11014" b="28196"/>
          <a:stretch>
            <a:fillRect/>
          </a:stretch>
        </p:blipFill>
        <p:spPr>
          <a:xfrm>
            <a:off x="683568" y="1196752"/>
            <a:ext cx="8136904" cy="2088232"/>
          </a:xfrm>
          <a:prstGeom prst="rect">
            <a:avLst/>
          </a:prstGeom>
        </p:spPr>
      </p:pic>
      <p:pic>
        <p:nvPicPr>
          <p:cNvPr id="9" name="Picture 8" descr="Flag_c.png"/>
          <p:cNvPicPr>
            <a:picLocks noChangeAspect="1"/>
          </p:cNvPicPr>
          <p:nvPr/>
        </p:nvPicPr>
        <p:blipFill>
          <a:blip r:embed="rId4" cstate="print">
            <a:lum bright="-19000" contrast="35000"/>
          </a:blip>
          <a:srcRect l="9051" t="19954" r="35038" b="6018"/>
          <a:stretch>
            <a:fillRect/>
          </a:stretch>
        </p:blipFill>
        <p:spPr>
          <a:xfrm>
            <a:off x="5940152" y="3933056"/>
            <a:ext cx="2664296" cy="1944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24328" y="1340768"/>
            <a:ext cx="66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DKaz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0392" y="4077072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Flag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5085184"/>
            <a:ext cx="5907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/>
              <a:t>But....</a:t>
            </a:r>
            <a:r>
              <a:rPr lang="en-CA" sz="2000" u="sng" dirty="0" smtClean="0"/>
              <a:t>can a little Flag go head-to-head with a big DKaz?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4077072"/>
            <a:ext cx="4475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/>
              <a:t>The DKaz is a gold standard DX antenna...</a:t>
            </a:r>
            <a:endParaRPr lang="en-CA" sz="2000" u="sng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691680" y="5733256"/>
            <a:ext cx="2655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(or is it an unfair contest?</a:t>
            </a:r>
            <a:r>
              <a:rPr lang="en-CA" sz="2000" dirty="0" smtClean="0"/>
              <a:t>)</a:t>
            </a:r>
            <a:endParaRPr lang="en-CA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11752" y="0"/>
            <a:ext cx="2232248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8424936" cy="2808312"/>
          </a:xfrm>
        </p:spPr>
        <p:txBody>
          <a:bodyPr>
            <a:noAutofit/>
          </a:bodyPr>
          <a:lstStyle/>
          <a:p>
            <a:r>
              <a:rPr lang="en-CA" sz="2400" dirty="0" smtClean="0"/>
              <a:t>A standard sized Flag antenna was compared with a 160 foot long DKaz at </a:t>
            </a:r>
            <a:r>
              <a:rPr lang="en-CA" sz="2400" dirty="0" err="1" smtClean="0"/>
              <a:t>Grayland</a:t>
            </a:r>
            <a:r>
              <a:rPr lang="en-CA" sz="2400" dirty="0" smtClean="0"/>
              <a:t>, WA, both aimed at 270 degrees</a:t>
            </a:r>
          </a:p>
          <a:p>
            <a:endParaRPr lang="en-CA" sz="2400" dirty="0" smtClean="0"/>
          </a:p>
          <a:p>
            <a:r>
              <a:rPr lang="en-CA" sz="2400" dirty="0" smtClean="0"/>
              <a:t>The DKaz signal is heard first in the following </a:t>
            </a:r>
            <a:r>
              <a:rPr lang="en-CA" sz="2400" dirty="0" err="1" smtClean="0"/>
              <a:t>NetSDR</a:t>
            </a:r>
            <a:r>
              <a:rPr lang="en-CA" sz="2400" dirty="0" smtClean="0"/>
              <a:t> playback, followed by the Flag’s</a:t>
            </a:r>
          </a:p>
          <a:p>
            <a:endParaRPr lang="en-CA" sz="2400" dirty="0" smtClean="0"/>
          </a:p>
          <a:p>
            <a:r>
              <a:rPr lang="en-CA" sz="2400" dirty="0" smtClean="0"/>
              <a:t>Listen to and watch for the difference on 4RN-792.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00528" y="0"/>
            <a:ext cx="2143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Antenna Alternatives  --  really?</a:t>
            </a:r>
            <a:endParaRPr lang="en-US" sz="1200" dirty="0"/>
          </a:p>
        </p:txBody>
      </p:sp>
      <p:pic>
        <p:nvPicPr>
          <p:cNvPr id="2" name="792DKaz-Fla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085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8424936" cy="792088"/>
          </a:xfrm>
        </p:spPr>
        <p:txBody>
          <a:bodyPr>
            <a:noAutofit/>
          </a:bodyPr>
          <a:lstStyle/>
          <a:p>
            <a:r>
              <a:rPr lang="en-CA" sz="2400" dirty="0" smtClean="0"/>
              <a:t>We should really care most about the “carrier to noise” ratio.</a:t>
            </a:r>
            <a:endParaRPr lang="en-US" sz="2400" dirty="0"/>
          </a:p>
        </p:txBody>
      </p:sp>
      <p:pic>
        <p:nvPicPr>
          <p:cNvPr id="4" name="Picture 3" descr="792 C-N.png"/>
          <p:cNvPicPr>
            <a:picLocks noChangeAspect="1"/>
          </p:cNvPicPr>
          <p:nvPr/>
        </p:nvPicPr>
        <p:blipFill>
          <a:blip r:embed="rId3" cstate="print"/>
          <a:srcRect l="19690" t="23318" r="21238" b="16433"/>
          <a:stretch>
            <a:fillRect/>
          </a:stretch>
        </p:blipFill>
        <p:spPr>
          <a:xfrm>
            <a:off x="467544" y="1412776"/>
            <a:ext cx="8033393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8424936" cy="1296144"/>
          </a:xfrm>
        </p:spPr>
        <p:txBody>
          <a:bodyPr>
            <a:noAutofit/>
          </a:bodyPr>
          <a:lstStyle/>
          <a:p>
            <a:r>
              <a:rPr lang="en-CA" sz="2400" dirty="0" smtClean="0"/>
              <a:t>If the signal strength is averaged  for 25 seconds either side of the changeover point from DKaz to Flag for both carrier and  for noise in the recorded </a:t>
            </a:r>
            <a:r>
              <a:rPr lang="en-CA" sz="2400" dirty="0" err="1" smtClean="0"/>
              <a:t>NetSDR</a:t>
            </a:r>
            <a:r>
              <a:rPr lang="en-CA" sz="2400" dirty="0" smtClean="0"/>
              <a:t> file, the following relationships are found:</a:t>
            </a:r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772817"/>
          <a:ext cx="8280918" cy="239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728192"/>
                <a:gridCol w="1800200"/>
                <a:gridCol w="1728190"/>
              </a:tblGrid>
              <a:tr h="2160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677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latin typeface="Calibri"/>
                          <a:ea typeface="MS Mincho"/>
                          <a:cs typeface="Times New Roman"/>
                        </a:rPr>
                        <a:t>Carrier 792.002kHz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latin typeface="Calibri"/>
                          <a:ea typeface="MS Mincho"/>
                          <a:cs typeface="Times New Roman"/>
                        </a:rPr>
                        <a:t>Noise 793.000kHz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C/N ratio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77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aseline="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latin typeface="Calibri"/>
                          <a:ea typeface="MS Mincho"/>
                          <a:cs typeface="Times New Roman"/>
                        </a:rPr>
                        <a:t>Flag </a:t>
                      </a: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average signal strength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-92.0 </a:t>
                      </a:r>
                      <a:r>
                        <a:rPr lang="en-CA" sz="1800" baseline="0" dirty="0" err="1">
                          <a:latin typeface="Calibri"/>
                          <a:ea typeface="MS Mincho"/>
                          <a:cs typeface="Times New Roman"/>
                        </a:rPr>
                        <a:t>dBm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-132.1dBm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40.1 dB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7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baseline="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 smtClean="0">
                          <a:latin typeface="Calibri"/>
                          <a:ea typeface="MS Mincho"/>
                          <a:cs typeface="Times New Roman"/>
                        </a:rPr>
                        <a:t>DKaz </a:t>
                      </a: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average signal strength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-94.5 </a:t>
                      </a:r>
                      <a:r>
                        <a:rPr lang="en-CA" sz="1800" baseline="0" dirty="0" err="1">
                          <a:latin typeface="Calibri"/>
                          <a:ea typeface="MS Mincho"/>
                          <a:cs typeface="Times New Roman"/>
                        </a:rPr>
                        <a:t>dBm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-139.2dBm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aseline="0" dirty="0">
                          <a:latin typeface="Calibri"/>
                          <a:ea typeface="MS Mincho"/>
                          <a:cs typeface="Times New Roman"/>
                        </a:rPr>
                        <a:t>44.7dB</a:t>
                      </a:r>
                      <a:endParaRPr lang="en-US" sz="1800" baseline="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7"/>
          <p:cNvSpPr txBox="1">
            <a:spLocks/>
          </p:cNvSpPr>
          <p:nvPr/>
        </p:nvSpPr>
        <p:spPr>
          <a:xfrm>
            <a:off x="395536" y="5157192"/>
            <a:ext cx="8424936" cy="1296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the DKaz has </a:t>
            </a:r>
            <a:r>
              <a:rPr lang="en-CA" sz="2400" dirty="0" smtClean="0"/>
              <a:t>4.6 dB better C/N than Flag, at least for 4RN-792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CA" sz="2400" dirty="0" smtClean="0"/>
              <a:t>Note that the Flag’s absolute strength on 792 is actually slightly better than the </a:t>
            </a:r>
            <a:r>
              <a:rPr lang="en-CA" sz="2400" dirty="0" err="1" smtClean="0"/>
              <a:t>Dkaz</a:t>
            </a:r>
            <a:r>
              <a:rPr lang="en-CA" sz="2400" dirty="0" smtClean="0"/>
              <a:t>’</a:t>
            </a:r>
            <a:endParaRPr lang="en-US" sz="2400" dirty="0" smtClean="0"/>
          </a:p>
          <a:p>
            <a:pPr lvl="0">
              <a:spcBef>
                <a:spcPct val="20000"/>
              </a:spcBef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64" y="0"/>
            <a:ext cx="2195736" cy="332656"/>
          </a:xfrm>
        </p:spPr>
        <p:txBody>
          <a:bodyPr>
            <a:noAutofit/>
          </a:bodyPr>
          <a:lstStyle/>
          <a:p>
            <a:r>
              <a:rPr lang="en-CA" sz="1200" b="0" dirty="0" smtClean="0"/>
              <a:t>Antenna Alternatives</a:t>
            </a:r>
            <a:endParaRPr lang="en-CA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/>
          <a:lstStyle/>
          <a:p>
            <a:pPr algn="ctr">
              <a:buNone/>
            </a:pPr>
            <a:r>
              <a:rPr lang="en-CA" sz="2800" b="1" dirty="0" smtClean="0"/>
              <a:t>What might one need in an antenna?</a:t>
            </a:r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1403648" y="3140968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Ability to pick up signals</a:t>
            </a:r>
          </a:p>
          <a:p>
            <a:pPr lvl="0">
              <a:buFont typeface="Arial" pitchFamily="34" charset="0"/>
              <a:buChar char="•"/>
            </a:pPr>
            <a:endParaRPr lang="en-CA" sz="2400" dirty="0" smtClean="0"/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Directionality? </a:t>
            </a:r>
          </a:p>
          <a:p>
            <a:pPr lvl="0">
              <a:buFont typeface="Arial" pitchFamily="34" charset="0"/>
              <a:buChar char="•"/>
            </a:pPr>
            <a:endParaRPr lang="en-CA" sz="2400" dirty="0" smtClean="0"/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Wide frequency coverage?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620688"/>
            <a:ext cx="8208912" cy="804862"/>
          </a:xfrm>
        </p:spPr>
        <p:txBody>
          <a:bodyPr>
            <a:noAutofit/>
          </a:bodyPr>
          <a:lstStyle/>
          <a:p>
            <a:r>
              <a:rPr lang="en-CA" sz="1800" dirty="0" smtClean="0"/>
              <a:t>If we look at example horizontal patterns generated by EZNEC antenna modeling software, we can see subtle differences in response off the back ends of the Flag and of the 160’ DKaz</a:t>
            </a:r>
            <a:endParaRPr lang="en-US" sz="18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lum bright="-16000" contrast="19000"/>
          </a:blip>
          <a:srcRect l="38942" t="9402" r="26122" b="34188"/>
          <a:stretch>
            <a:fillRect/>
          </a:stretch>
        </p:blipFill>
        <p:spPr bwMode="auto">
          <a:xfrm>
            <a:off x="899592" y="1772816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lum bright="-16000" contrast="19000"/>
          </a:blip>
          <a:srcRect l="38461" t="8956" r="23878" b="34758"/>
          <a:stretch>
            <a:fillRect/>
          </a:stretch>
        </p:blipFill>
        <p:spPr bwMode="auto">
          <a:xfrm>
            <a:off x="5004048" y="191683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1907704" y="4725144"/>
            <a:ext cx="79208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084168" y="4653136"/>
            <a:ext cx="11521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DKaz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755576" y="5301208"/>
            <a:ext cx="7704856" cy="15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Straightforward front to back ratio</a:t>
            </a:r>
            <a:r>
              <a:rPr kumimoji="0" lang="en-CA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looks similar, but the DKaz has generally less response, especially over the back  facing 180 degree slice.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</a:t>
            </a:r>
            <a:r>
              <a:rPr lang="en-CA" i="1" dirty="0" smtClean="0"/>
              <a:t>here a way to quantify this  relationship in clearer terms than front to back ratio?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7632848" cy="2088232"/>
          </a:xfrm>
        </p:spPr>
        <p:txBody>
          <a:bodyPr>
            <a:noAutofit/>
          </a:bodyPr>
          <a:lstStyle/>
          <a:p>
            <a:r>
              <a:rPr lang="en-CA" sz="1800" dirty="0" smtClean="0"/>
              <a:t>In the radio amateur world, </a:t>
            </a:r>
            <a:r>
              <a:rPr lang="en-US" sz="1800" u="sng" dirty="0" smtClean="0"/>
              <a:t>Receiving Directivity Factor</a:t>
            </a:r>
            <a:r>
              <a:rPr lang="en-US" sz="1800" dirty="0" smtClean="0"/>
              <a:t> (</a:t>
            </a:r>
            <a:r>
              <a:rPr lang="en-CA" sz="1800" dirty="0" smtClean="0"/>
              <a:t>RDF) is often used as such a measure: </a:t>
            </a:r>
          </a:p>
          <a:p>
            <a:endParaRPr lang="en-CA" sz="1800" dirty="0" smtClean="0"/>
          </a:p>
          <a:p>
            <a:pPr>
              <a:buFont typeface="Arial" pitchFamily="34" charset="0"/>
              <a:buChar char="•"/>
            </a:pPr>
            <a:r>
              <a:rPr lang="en-CA" sz="1800" dirty="0" smtClean="0"/>
              <a:t>RDF is an arbitrary number  that can be defined as  the ratio in the average signal level delivered by the antenna over +/-10  degrees from the point of maximum response both in altitude and in azimuth compared with the average signal delivered by the antenna from every direction.</a:t>
            </a:r>
            <a:endParaRPr lang="en-US" sz="1800" dirty="0"/>
          </a:p>
        </p:txBody>
      </p:sp>
      <p:pic>
        <p:nvPicPr>
          <p:cNvPr id="9" name="Picture 8" descr="N4IS theivery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5943600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620688"/>
            <a:ext cx="7632848" cy="4392488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 smtClean="0"/>
              <a:t>EZNEC allows us to calculate RDF for a given antenna when a 3D pattern is calculated</a:t>
            </a:r>
          </a:p>
          <a:p>
            <a:endParaRPr lang="en-CA" sz="2000" dirty="0" smtClean="0"/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The Flag has an RDF of  7.8dB </a:t>
            </a:r>
          </a:p>
          <a:p>
            <a:pPr>
              <a:buFont typeface="Arial" pitchFamily="34" charset="0"/>
              <a:buChar char="•"/>
            </a:pPr>
            <a:endParaRPr lang="en-CA" sz="2000" dirty="0" smtClean="0"/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The DKaz has an RDF  of 9.6dB</a:t>
            </a:r>
          </a:p>
          <a:p>
            <a:endParaRPr lang="en-CA" sz="2000" dirty="0" smtClean="0"/>
          </a:p>
          <a:p>
            <a:r>
              <a:rPr lang="en-CA" sz="2000" dirty="0" smtClean="0"/>
              <a:t>---an advantage of  1.8dB  to the DKaz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sz="2100" i="1" dirty="0" smtClean="0"/>
              <a:t>This &lt;2dB in an expression of antenna “goodness” doesn’t seem like much, but a couple of dB </a:t>
            </a:r>
            <a:r>
              <a:rPr lang="en-CA" sz="2100" i="1" u="sng" dirty="0" smtClean="0"/>
              <a:t>can</a:t>
            </a:r>
            <a:r>
              <a:rPr lang="en-CA" sz="2100" i="1" dirty="0" smtClean="0"/>
              <a:t> make the difference between hearing DX and not hearing it in rough conditions.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7632848" cy="475252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We observed that the DKaz had 4.6 dB better C/N than Flag, not 1.8dB</a:t>
            </a:r>
          </a:p>
          <a:p>
            <a:endParaRPr lang="en-CA" sz="2000" dirty="0" smtClean="0"/>
          </a:p>
          <a:p>
            <a:r>
              <a:rPr lang="en-CA" sz="2000" dirty="0" smtClean="0"/>
              <a:t>RDF </a:t>
            </a:r>
            <a:r>
              <a:rPr lang="en-CA" sz="2000" u="sng" dirty="0" smtClean="0"/>
              <a:t>is</a:t>
            </a:r>
            <a:r>
              <a:rPr lang="en-CA" sz="2000" dirty="0" smtClean="0"/>
              <a:t> arbitrary.  There is at least one other measure of antenna “goodness” </a:t>
            </a:r>
          </a:p>
          <a:p>
            <a:endParaRPr lang="en-CA" sz="2000" u="sng" dirty="0" smtClean="0"/>
          </a:p>
          <a:p>
            <a:r>
              <a:rPr lang="en-CA" sz="2000" dirty="0" smtClean="0"/>
              <a:t>A coastal DXer will often  be happy to accept any signal arriving from overseas, so a derivation known as </a:t>
            </a:r>
            <a:r>
              <a:rPr lang="en-CA" sz="2000" u="sng" dirty="0" smtClean="0"/>
              <a:t>Directivity Merit Figure</a:t>
            </a:r>
            <a:r>
              <a:rPr lang="en-CA" sz="2000" dirty="0" smtClean="0"/>
              <a:t> (DMF) may be preferable.</a:t>
            </a:r>
          </a:p>
          <a:p>
            <a:endParaRPr lang="en-CA" sz="2000" dirty="0" smtClean="0"/>
          </a:p>
          <a:p>
            <a:r>
              <a:rPr lang="en-CA" sz="2000" dirty="0" smtClean="0"/>
              <a:t>DMF compares an antenna’s average forward response in that +/-10degree “sweet spot” to the average signal response of the antenna to the half hemisphere of noise and interference that a coastal DXer would want to reject.    In other words....</a:t>
            </a:r>
          </a:p>
          <a:p>
            <a:endParaRPr lang="en-CA" sz="2000" dirty="0" smtClean="0"/>
          </a:p>
          <a:p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692696"/>
            <a:ext cx="7632848" cy="2736304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 smtClean="0"/>
              <a:t>We observed that the DKaz had 4.6 dB better C/N than Flag, not 1.8dB</a:t>
            </a:r>
          </a:p>
          <a:p>
            <a:endParaRPr lang="en-CA" sz="1800" dirty="0" smtClean="0"/>
          </a:p>
          <a:p>
            <a:r>
              <a:rPr lang="en-CA" sz="1800" dirty="0" smtClean="0"/>
              <a:t>RDF </a:t>
            </a:r>
            <a:r>
              <a:rPr lang="en-CA" sz="1800" u="sng" dirty="0" smtClean="0"/>
              <a:t>is</a:t>
            </a:r>
            <a:r>
              <a:rPr lang="en-CA" sz="1800" dirty="0" smtClean="0"/>
              <a:t> arbitrary.  There is at least one other measure of antenna “goodness” </a:t>
            </a:r>
          </a:p>
          <a:p>
            <a:endParaRPr lang="en-CA" sz="1800" u="sng" dirty="0" smtClean="0"/>
          </a:p>
          <a:p>
            <a:r>
              <a:rPr lang="en-CA" sz="1800" dirty="0" smtClean="0"/>
              <a:t>A coastal DXer will often  be happy to accept any signal arriving from overseas, so a derivation known as Directivity Merit Figure (DMF) may be preferable.</a:t>
            </a:r>
          </a:p>
          <a:p>
            <a:endParaRPr lang="en-CA" sz="1800" dirty="0" smtClean="0"/>
          </a:p>
          <a:p>
            <a:r>
              <a:rPr lang="en-CA" sz="1800" dirty="0" smtClean="0"/>
              <a:t>DMF compares an antenna’s average forward response in that +/-10degree “sweet spot” to the average signal response of the antenna to the half hemisphere of noise and interference that a coastal DXer would want to reject.    In other words,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 descr="N4IS theivery_DXonl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2265348" cy="1502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976" y="339673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</a:rPr>
              <a:t>The response from here: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692696"/>
            <a:ext cx="7632848" cy="2736304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 smtClean="0"/>
              <a:t>We observed that the DKaz had 4.6 dB better C/N than Flag, not 1.8dB</a:t>
            </a:r>
          </a:p>
          <a:p>
            <a:endParaRPr lang="en-CA" sz="1800" dirty="0" smtClean="0"/>
          </a:p>
          <a:p>
            <a:r>
              <a:rPr lang="en-CA" sz="1800" dirty="0" smtClean="0"/>
              <a:t>RDF </a:t>
            </a:r>
            <a:r>
              <a:rPr lang="en-CA" sz="1800" u="sng" dirty="0" smtClean="0"/>
              <a:t>is</a:t>
            </a:r>
            <a:r>
              <a:rPr lang="en-CA" sz="1800" dirty="0" smtClean="0"/>
              <a:t> arbitrary.  There is at least one other measure of antenna “goodness” </a:t>
            </a:r>
          </a:p>
          <a:p>
            <a:endParaRPr lang="en-CA" sz="1800" u="sng" dirty="0" smtClean="0"/>
          </a:p>
          <a:p>
            <a:r>
              <a:rPr lang="en-CA" sz="1800" dirty="0" smtClean="0"/>
              <a:t>A coastal DXer will often  be happy to accept any signal arriving from overseas, so a derivation known as Directivity Merit Figure (DMF) may be preferable.</a:t>
            </a:r>
          </a:p>
          <a:p>
            <a:endParaRPr lang="en-CA" sz="1800" dirty="0" smtClean="0"/>
          </a:p>
          <a:p>
            <a:r>
              <a:rPr lang="en-CA" sz="1800" dirty="0" smtClean="0"/>
              <a:t>DMF compares an antenna’s average forward response in that +/-10degree “sweet spot” to the average signal response of the antenna to the half hemisphere of noise and interference that a coastal DXer would want to reject.    In other words,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 descr="N4IS theivery_DXonl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2265348" cy="1502156"/>
          </a:xfrm>
          <a:prstGeom prst="rect">
            <a:avLst/>
          </a:prstGeom>
        </p:spPr>
      </p:pic>
      <p:pic>
        <p:nvPicPr>
          <p:cNvPr id="5" name="Picture 4" descr="N4IS theivery back en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429000"/>
            <a:ext cx="2303541" cy="3212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594928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</a:rPr>
              <a:t>compared with just the response from here: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976" y="339673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>
                <a:solidFill>
                  <a:srgbClr val="00B050"/>
                </a:solidFill>
              </a:rPr>
              <a:t>The response from here: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3568" y="692696"/>
            <a:ext cx="7632848" cy="2736304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87624" y="1305342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 program called “</a:t>
            </a:r>
            <a:r>
              <a:rPr lang="en-CA" dirty="0" err="1" smtClean="0"/>
              <a:t>LBDXview</a:t>
            </a:r>
            <a:r>
              <a:rPr lang="en-CA" dirty="0" smtClean="0"/>
              <a:t>” calculates Directivity Merit Figure: 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Flag has a DMF of  12.9dB 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DKaz has a DMF  of 19.3dB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---an advantage of  6.4dB  to the DKaz, a little closer to the 4.6dB C/N that was observed on 4RN</a:t>
            </a:r>
          </a:p>
          <a:p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10" name="Rectangle 9"/>
          <p:cNvSpPr/>
          <p:nvPr/>
        </p:nvSpPr>
        <p:spPr>
          <a:xfrm>
            <a:off x="539552" y="6206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DMF is also arbitrary, of course....but I think we can safely say...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1224" y="0"/>
            <a:ext cx="2412776" cy="40466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 really?</a:t>
            </a:r>
            <a:endParaRPr lang="en-CA" sz="1200" b="0" dirty="0"/>
          </a:p>
        </p:txBody>
      </p:sp>
      <p:sp>
        <p:nvSpPr>
          <p:cNvPr id="10" name="Rectangle 9"/>
          <p:cNvSpPr/>
          <p:nvPr/>
        </p:nvSpPr>
        <p:spPr>
          <a:xfrm>
            <a:off x="539552" y="6206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DMF is also arbitrary, of course....but I think we can safely say...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7904" y="1124744"/>
            <a:ext cx="372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i="1" dirty="0" smtClean="0"/>
              <a:t>There </a:t>
            </a:r>
            <a:r>
              <a:rPr lang="en-CA" sz="2800" b="1" i="1" u="sng" dirty="0" smtClean="0"/>
              <a:t>is</a:t>
            </a:r>
            <a:r>
              <a:rPr lang="en-CA" sz="2800" b="1" i="1" dirty="0" smtClean="0"/>
              <a:t> no alternative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195736" y="515719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to the DKaz, at least for the DXpeditioner.</a:t>
            </a:r>
          </a:p>
          <a:p>
            <a:endParaRPr lang="en-CA" dirty="0" smtClean="0"/>
          </a:p>
          <a:p>
            <a:r>
              <a:rPr lang="en-CA" dirty="0" smtClean="0"/>
              <a:t>On the other hand, the non-resonant terminated loops such as the Flag or </a:t>
            </a:r>
            <a:r>
              <a:rPr lang="en-CA" dirty="0" err="1" smtClean="0"/>
              <a:t>Superloop</a:t>
            </a:r>
            <a:r>
              <a:rPr lang="en-CA" dirty="0" smtClean="0"/>
              <a:t>, are ideal for the space limited DXer</a:t>
            </a:r>
            <a:endParaRPr lang="en-US" dirty="0"/>
          </a:p>
        </p:txBody>
      </p:sp>
      <p:pic>
        <p:nvPicPr>
          <p:cNvPr id="13" name="Picture 12" descr="margaret-that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5486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0"/>
            <a:ext cx="1907704" cy="332656"/>
          </a:xfrm>
        </p:spPr>
        <p:txBody>
          <a:bodyPr>
            <a:noAutofit/>
          </a:bodyPr>
          <a:lstStyle/>
          <a:p>
            <a:r>
              <a:rPr lang="en-CA" sz="1200" b="0" dirty="0" smtClean="0"/>
              <a:t>Antenna Alternatives</a:t>
            </a:r>
            <a:endParaRPr lang="en-CA" sz="12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8064896" cy="5112568"/>
          </a:xfrm>
        </p:spPr>
        <p:txBody>
          <a:bodyPr>
            <a:normAutofit/>
          </a:bodyPr>
          <a:lstStyle/>
          <a:p>
            <a:r>
              <a:rPr lang="en-CA" sz="2400" b="1" dirty="0" smtClean="0"/>
              <a:t>Limitations to one’s antenna choices</a:t>
            </a:r>
          </a:p>
          <a:p>
            <a:endParaRPr lang="en-CA" sz="2400" dirty="0" smtClean="0"/>
          </a:p>
          <a:p>
            <a:endParaRPr lang="en-US" sz="2400" dirty="0" smtClean="0"/>
          </a:p>
          <a:p>
            <a:pPr lvl="3">
              <a:buFont typeface="Arial" pitchFamily="34" charset="0"/>
              <a:buChar char="•"/>
            </a:pPr>
            <a:r>
              <a:rPr lang="en-CA" sz="2200" dirty="0" smtClean="0"/>
              <a:t>small footprint? </a:t>
            </a:r>
            <a:endParaRPr lang="en-US" sz="2200" dirty="0" smtClean="0"/>
          </a:p>
          <a:p>
            <a:pPr lvl="3">
              <a:buFont typeface="Arial" pitchFamily="34" charset="0"/>
              <a:buChar char="•"/>
            </a:pPr>
            <a:r>
              <a:rPr lang="en-CA" sz="2200" dirty="0" smtClean="0"/>
              <a:t>low cost?  </a:t>
            </a:r>
            <a:endParaRPr lang="en-US" sz="2200" dirty="0" smtClean="0"/>
          </a:p>
          <a:p>
            <a:pPr lvl="3">
              <a:buFont typeface="Arial" pitchFamily="34" charset="0"/>
              <a:buChar char="•"/>
            </a:pPr>
            <a:r>
              <a:rPr lang="en-CA" sz="2200" dirty="0" smtClean="0"/>
              <a:t>avoidance of local noise problems?</a:t>
            </a:r>
            <a:endParaRPr lang="en-US" sz="2200" dirty="0" smtClean="0"/>
          </a:p>
          <a:p>
            <a:pPr lvl="3">
              <a:buFont typeface="Arial" pitchFamily="34" charset="0"/>
              <a:buChar char="•"/>
            </a:pPr>
            <a:r>
              <a:rPr lang="en-CA" sz="2200" dirty="0" smtClean="0"/>
              <a:t>strong local signals?</a:t>
            </a:r>
            <a:endParaRPr lang="en-US" sz="2200" dirty="0" smtClean="0"/>
          </a:p>
          <a:p>
            <a:pPr lvl="3">
              <a:buFont typeface="Arial" pitchFamily="34" charset="0"/>
              <a:buChar char="•"/>
            </a:pPr>
            <a:r>
              <a:rPr lang="en-CA" sz="2200" dirty="0" smtClean="0"/>
              <a:t>will this be a temporary or stealth antenna?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764704"/>
            <a:ext cx="6883152" cy="5407496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Lots of receiving antennas from which to choose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4">
              <a:buFont typeface="Arial" pitchFamily="34" charset="0"/>
              <a:buChar char="•"/>
            </a:pPr>
            <a:r>
              <a:rPr lang="en-CA" sz="2400" dirty="0" err="1" smtClean="0"/>
              <a:t>Omnidirectional</a:t>
            </a:r>
            <a:endParaRPr lang="en-CA" sz="2400" dirty="0" smtClean="0"/>
          </a:p>
          <a:p>
            <a:pPr lvl="1">
              <a:buFont typeface="Arial" pitchFamily="34" charset="0"/>
              <a:buChar char="•"/>
            </a:pPr>
            <a:endParaRPr lang="en-CA" sz="2400" dirty="0" smtClean="0"/>
          </a:p>
          <a:p>
            <a:pPr lvl="4">
              <a:buFont typeface="Arial" pitchFamily="34" charset="0"/>
              <a:buChar char="•"/>
            </a:pPr>
            <a:r>
              <a:rPr lang="en-CA" sz="2400" dirty="0" smtClean="0"/>
              <a:t>Bidirectional</a:t>
            </a:r>
          </a:p>
          <a:p>
            <a:pPr lvl="1">
              <a:buFont typeface="Arial" pitchFamily="34" charset="0"/>
              <a:buChar char="•"/>
            </a:pPr>
            <a:endParaRPr lang="en-CA" sz="2400" dirty="0" smtClean="0"/>
          </a:p>
          <a:p>
            <a:pPr lvl="4">
              <a:buFont typeface="Arial" pitchFamily="34" charset="0"/>
              <a:buChar char="•"/>
            </a:pPr>
            <a:r>
              <a:rPr lang="en-CA" sz="2400" dirty="0" smtClean="0"/>
              <a:t>Unidirectional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4168" y="0"/>
            <a:ext cx="2808312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CA" sz="1200" dirty="0" smtClean="0"/>
              <a:t>Antenna Alternatives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0192" y="0"/>
            <a:ext cx="2843808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</a:t>
            </a:r>
            <a:r>
              <a:rPr lang="en-CA" sz="1200" b="0" dirty="0" err="1" smtClean="0"/>
              <a:t>omnidirectional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400" dirty="0" err="1" smtClean="0"/>
              <a:t>Omnidirectional</a:t>
            </a:r>
            <a:r>
              <a:rPr lang="en-CA" sz="2400" dirty="0" smtClean="0"/>
              <a:t> antennas</a:t>
            </a:r>
          </a:p>
          <a:p>
            <a:endParaRPr lang="en-CA" sz="2400" dirty="0" smtClean="0"/>
          </a:p>
          <a:p>
            <a:r>
              <a:rPr lang="en-CA" sz="2000" dirty="0" smtClean="0"/>
              <a:t>-----tend to be a vertical antenna or a variation</a:t>
            </a:r>
            <a:endParaRPr lang="en-US" sz="2000" dirty="0" smtClean="0"/>
          </a:p>
          <a:p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vertical  wire (transformer coupled )</a:t>
            </a:r>
          </a:p>
          <a:p>
            <a:pPr lvl="1">
              <a:buFont typeface="Arial" pitchFamily="34" charset="0"/>
              <a:buChar char="•"/>
            </a:pPr>
            <a:r>
              <a:rPr lang="en-CA" sz="2200" dirty="0" smtClean="0"/>
              <a:t>random wire</a:t>
            </a:r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active whip</a:t>
            </a:r>
          </a:p>
          <a:p>
            <a:pPr>
              <a:buFont typeface="Arial" pitchFamily="34" charset="0"/>
              <a:buChar char="•"/>
            </a:pPr>
            <a:endParaRPr lang="en-C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0192" y="0"/>
            <a:ext cx="2843808" cy="3326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CA" sz="1200" b="0" dirty="0" smtClean="0"/>
              <a:t>Antenna Alternatives  -- </a:t>
            </a:r>
            <a:r>
              <a:rPr lang="en-CA" sz="1200" b="0" dirty="0" err="1" smtClean="0"/>
              <a:t>omnidirectional</a:t>
            </a:r>
            <a:endParaRPr lang="en-CA" sz="1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640960" cy="5688632"/>
          </a:xfrm>
        </p:spPr>
        <p:txBody>
          <a:bodyPr>
            <a:noAutofit/>
          </a:bodyPr>
          <a:lstStyle/>
          <a:p>
            <a:r>
              <a:rPr lang="en-CA" sz="2400" dirty="0" smtClean="0"/>
              <a:t>Vertical antennas</a:t>
            </a:r>
          </a:p>
          <a:p>
            <a:endParaRPr lang="en-CA" sz="2400" dirty="0" smtClean="0"/>
          </a:p>
          <a:p>
            <a:r>
              <a:rPr lang="en-CA" sz="2000" dirty="0" smtClean="0"/>
              <a:t>-----not exactly </a:t>
            </a:r>
            <a:r>
              <a:rPr lang="en-CA" sz="2000" dirty="0" err="1" smtClean="0"/>
              <a:t>omnidirectional</a:t>
            </a:r>
            <a:r>
              <a:rPr lang="en-CA" sz="2000" dirty="0" smtClean="0"/>
              <a:t> </a:t>
            </a:r>
            <a:endParaRPr lang="en-US" sz="2000" dirty="0" smtClean="0"/>
          </a:p>
          <a:p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 smtClean="0"/>
          </a:p>
          <a:p>
            <a:pPr>
              <a:buFont typeface="Arial" pitchFamily="34" charset="0"/>
              <a:buChar char="•"/>
            </a:pPr>
            <a:endParaRPr lang="en-CA" sz="2200" dirty="0"/>
          </a:p>
        </p:txBody>
      </p:sp>
      <p:pic>
        <p:nvPicPr>
          <p:cNvPr id="4" name="Picture 3" descr="vert 3Dpattern.jpg"/>
          <p:cNvPicPr>
            <a:picLocks noChangeAspect="1"/>
          </p:cNvPicPr>
          <p:nvPr/>
        </p:nvPicPr>
        <p:blipFill>
          <a:blip r:embed="rId3" cstate="print"/>
          <a:srcRect l="2627" b="16307"/>
          <a:stretch>
            <a:fillRect/>
          </a:stretch>
        </p:blipFill>
        <p:spPr>
          <a:xfrm>
            <a:off x="1691680" y="2276872"/>
            <a:ext cx="4824536" cy="388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Vertical antennas</a:t>
            </a:r>
            <a:endParaRPr lang="en-US" sz="2800" dirty="0"/>
          </a:p>
        </p:txBody>
      </p:sp>
      <p:pic>
        <p:nvPicPr>
          <p:cNvPr id="6" name="Content Placeholder 5" descr="big vert_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765" r="40836"/>
          <a:stretch>
            <a:fillRect/>
          </a:stretch>
        </p:blipFill>
        <p:spPr>
          <a:xfrm>
            <a:off x="4499992" y="629978"/>
            <a:ext cx="2664296" cy="6159408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084168" y="0"/>
            <a:ext cx="3059832" cy="33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Alternatives  --  unidirectional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ankford vert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00808"/>
            <a:ext cx="3112455" cy="438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24762</TotalTime>
  <Words>1891</Words>
  <Application>Microsoft Office PowerPoint</Application>
  <PresentationFormat>On-screen Show (4:3)</PresentationFormat>
  <Paragraphs>432</Paragraphs>
  <Slides>48</Slides>
  <Notes>48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Antenna Alternatives</vt:lpstr>
      <vt:lpstr>Antenna Alternatives</vt:lpstr>
      <vt:lpstr>Antenna Alternatives</vt:lpstr>
      <vt:lpstr>Antenna Alternatives</vt:lpstr>
      <vt:lpstr>Antenna Alternatives</vt:lpstr>
      <vt:lpstr>PowerPoint Presentation</vt:lpstr>
      <vt:lpstr>Antenna Alternatives  -- omnidirectional</vt:lpstr>
      <vt:lpstr>Antenna Alternatives  -- omnidirectional</vt:lpstr>
      <vt:lpstr>Vertical antennas</vt:lpstr>
      <vt:lpstr>Antenna Alternatives  -- omnidirectional</vt:lpstr>
      <vt:lpstr>Active whip</vt:lpstr>
      <vt:lpstr>Antenna Alternatives  -- omnidirectional</vt:lpstr>
      <vt:lpstr>Antenna Alternatives  --  bidirectional</vt:lpstr>
      <vt:lpstr> Bidirectional antennas </vt:lpstr>
      <vt:lpstr> tuned loop antennas  </vt:lpstr>
      <vt:lpstr>Antenna Alternatives  --  bidirectional</vt:lpstr>
      <vt:lpstr>Antenna Alternatives  --  bidirectional</vt:lpstr>
      <vt:lpstr>Antenna Alternatives  --  bidirectional</vt:lpstr>
      <vt:lpstr>Antenna Alternatives  --  unidirectional</vt:lpstr>
      <vt:lpstr>Antenna Alternatives  --  unidirectional</vt:lpstr>
      <vt:lpstr>Antenna Alternatives  --  unidirectional</vt:lpstr>
      <vt:lpstr>Antenna Alternatives  --  unidirectional</vt:lpstr>
      <vt:lpstr>Antenna Alternatives  --  unidirectional</vt:lpstr>
      <vt:lpstr>The “Ewe” </vt:lpstr>
      <vt:lpstr>Antenna Alternatives  --  unidirectional</vt:lpstr>
      <vt:lpstr>The K9AY</vt:lpstr>
      <vt:lpstr>Antenna Alternatives  --  unidirectional</vt:lpstr>
      <vt:lpstr>The Flag</vt:lpstr>
      <vt:lpstr>Antenna Alternatives  --  unidirectional</vt:lpstr>
      <vt:lpstr>The “Kaz” / terminated delta</vt:lpstr>
      <vt:lpstr>Antenna Alternatives  --  unidirectional</vt:lpstr>
      <vt:lpstr>The Conti “Superloop”</vt:lpstr>
      <vt:lpstr>Antenna Alternatives  --  unidirectional</vt:lpstr>
      <vt:lpstr>Antenna Alternatives  --  really?</vt:lpstr>
      <vt:lpstr>Antenna Alternatives  --   really?</vt:lpstr>
      <vt:lpstr>Antenna Alternatives  --  really?</vt:lpstr>
      <vt:lpstr>PowerPoint Presentation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  <vt:lpstr>Antenna Alternatives  --  really?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DXFishbarrel</dc:title>
  <dc:creator>Nicholas Hall-Patch</dc:creator>
  <cp:lastModifiedBy>LAP16-2</cp:lastModifiedBy>
  <cp:revision>998</cp:revision>
  <dcterms:created xsi:type="dcterms:W3CDTF">2013-07-01T05:31:12Z</dcterms:created>
  <dcterms:modified xsi:type="dcterms:W3CDTF">2016-09-05T11:28:43Z</dcterms:modified>
</cp:coreProperties>
</file>